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66" r:id="rId5"/>
    <p:sldId id="303" r:id="rId6"/>
    <p:sldId id="257" r:id="rId7"/>
    <p:sldId id="313" r:id="rId8"/>
    <p:sldId id="276" r:id="rId9"/>
    <p:sldId id="305" r:id="rId10"/>
    <p:sldId id="279" r:id="rId11"/>
    <p:sldId id="314" r:id="rId12"/>
    <p:sldId id="315" r:id="rId13"/>
    <p:sldId id="318" r:id="rId14"/>
    <p:sldId id="316" r:id="rId15"/>
    <p:sldId id="324" r:id="rId16"/>
    <p:sldId id="267" r:id="rId17"/>
    <p:sldId id="319" r:id="rId18"/>
    <p:sldId id="320" r:id="rId19"/>
    <p:sldId id="299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4746" autoAdjust="0"/>
  </p:normalViewPr>
  <p:slideViewPr>
    <p:cSldViewPr snapToGrid="0">
      <p:cViewPr varScale="1">
        <p:scale>
          <a:sx n="81" d="100"/>
          <a:sy n="81" d="100"/>
        </p:scale>
        <p:origin x="1144" y="60"/>
      </p:cViewPr>
      <p:guideLst/>
    </p:cSldViewPr>
  </p:slideViewPr>
  <p:outlineViewPr>
    <p:cViewPr>
      <p:scale>
        <a:sx n="33" d="100"/>
        <a:sy n="33" d="100"/>
      </p:scale>
      <p:origin x="0" y="-4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277A9-6129-420E-A23D-927CA516F8F1}" type="datetimeFigureOut">
              <a:rPr lang="en-SG" smtClean="0"/>
              <a:t>5/8/2022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CD5F-E28F-4D13-B1EE-D6F43426584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6705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521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Since we do not have a Matlab model to generate values for the digital twin, we use a database software where we input values such as voltage and current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We developed a Matlab code to retrieve those values and send them to the digital twin through MQTT communication which Darren will talk about later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The main IEDs in the digital twin then transmit values to the feeder IEDs and all IEDs will than transmit these values to SCADA, all these done through Modbus 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All IEDs and SCADA have a dashboard for displaying the values while having circuit breaker functions for when the values exceed the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0220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8477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One use of Modbus in the digital twin is the communication from the IEDs to SCADA, sending SCADA their operating parameters for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The figure below shows an example of how data is being sent through Modbus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3674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This is an example of how data is being sent through Modbus in Node-RED through the Modbus write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The values are combined into an array and is then stored into the server through a Modbus write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486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SCADA then reads the data stored in the respective address, retrieves the data  and displays them on a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8182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359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950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2383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The objective of this project is to develop a hybrid digital twin that involves the use of software applications like Node-RED and Matlab, and hardware like raspberry 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I also aim to implement communication protocols within the digital twin while proving its reliability and its application in the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62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Just to talk briefly about digital twin, it is basically a representation of a physical system like for example a power system or even a vehicle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It is beneficial in a way that it allows performance and cybersecurity analysis and the user can safely experiment and develop multiple solutions without endangering the actual physical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In our case, the digital twin is done in Node-RED where we are able to connect multiple software applications and physical devices into a single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3803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The first communication protocol I will talk about is the Modbus protocol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To establish a Modbus communication network, we need a combination of two types of devices, a master and a slave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A master device is able to read and write whereas a slave device can only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316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A Modbus slave or server stores data in four separate tables, involving two data types called coils or registers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Only 1-bit data can be stored as coils while 16-bit data are stored as registers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1693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IEC 104 is the next communication protocol that I have research and explored its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Client-server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The client sends a general interrogation to the servers, then receives the interrogation feedback along with essential data from the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For example, a client sends a request for data from a RTU or a sensor, then the sensor sends the essential values to the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6461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To explore the use of IEC 104, I did testing through C programming, using multiple raspberry pi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One of the pi devices act as the server while the other act as a client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In this example, the server is turned on and waits for the client to request data from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Once the client is activated and requests data, the server sends that data and the client receives and displays it as shown in the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506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This is actually a representation of a distribution power system, involving the use of IEDs and SCADA through our raspberry pi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We have a main grid that supplies two different busbars, which then supplies to nine feeders each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Each feeder represents loads such as residential blocks, commercial and industrial buildings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6CD5F-E28F-4D13-B1EE-D6F434265841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086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Set A Version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048" y="1636927"/>
            <a:ext cx="5138057" cy="1376963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048" y="3429000"/>
            <a:ext cx="5138057" cy="954902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C3A2E2-6D71-4C4E-9D93-A3CD458DE801}"/>
              </a:ext>
            </a:extLst>
          </p:cNvPr>
          <p:cNvCxnSpPr>
            <a:cxnSpLocks/>
          </p:cNvCxnSpPr>
          <p:nvPr userDrawn="1"/>
        </p:nvCxnSpPr>
        <p:spPr>
          <a:xfrm>
            <a:off x="3295650" y="0"/>
            <a:ext cx="4402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30459E4-04E1-401F-BC65-28A4E137F6E4}"/>
              </a:ext>
            </a:extLst>
          </p:cNvPr>
          <p:cNvSpPr/>
          <p:nvPr userDrawn="1"/>
        </p:nvSpPr>
        <p:spPr>
          <a:xfrm rot="16200000">
            <a:off x="6645373" y="-3833159"/>
            <a:ext cx="1718600" cy="939113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6A51609-BB80-436E-8A2D-C32163160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0" b="84046"/>
          <a:stretch/>
        </p:blipFill>
        <p:spPr>
          <a:xfrm>
            <a:off x="10091350" y="2255"/>
            <a:ext cx="2100649" cy="109337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49CA6F0-02E2-437B-AD08-4249D67616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66" y="369850"/>
            <a:ext cx="1855988" cy="5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2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679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07112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31024"/>
            <a:ext cx="5157787" cy="40586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307112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31024"/>
            <a:ext cx="5183188" cy="4058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E1ACB-1639-4EB2-96A4-C7F3AE34113C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C9EE-D65A-4462-8589-E232B55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57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E1ACB-1639-4EB2-96A4-C7F3AE34113C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C9EE-D65A-4462-8589-E232B55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916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E1ACB-1639-4EB2-96A4-C7F3AE34113C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C9EE-D65A-4462-8589-E232B55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5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Set A Version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048" y="1636927"/>
            <a:ext cx="5138057" cy="1376963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048" y="3429000"/>
            <a:ext cx="5138057" cy="954902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C3A2E2-6D71-4C4E-9D93-A3CD458DE801}"/>
              </a:ext>
            </a:extLst>
          </p:cNvPr>
          <p:cNvCxnSpPr>
            <a:cxnSpLocks/>
          </p:cNvCxnSpPr>
          <p:nvPr userDrawn="1"/>
        </p:nvCxnSpPr>
        <p:spPr>
          <a:xfrm>
            <a:off x="3295650" y="0"/>
            <a:ext cx="4402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882DA7D-9CB9-4AB9-822C-BF1260BD32EF}"/>
              </a:ext>
            </a:extLst>
          </p:cNvPr>
          <p:cNvSpPr/>
          <p:nvPr userDrawn="1"/>
        </p:nvSpPr>
        <p:spPr>
          <a:xfrm rot="16200000">
            <a:off x="6645373" y="-3833159"/>
            <a:ext cx="1718600" cy="939113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3762140-F7E9-4B2C-B5F3-ACE3667D7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0" b="84046"/>
          <a:stretch/>
        </p:blipFill>
        <p:spPr>
          <a:xfrm>
            <a:off x="10091350" y="2255"/>
            <a:ext cx="2100649" cy="109337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6AFC727D-AF9E-43FB-A096-CAF5C7782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66" y="369850"/>
            <a:ext cx="1855988" cy="5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18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Set B Version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048" y="1636927"/>
            <a:ext cx="5138057" cy="1376963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048" y="3429000"/>
            <a:ext cx="5138057" cy="954902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C3A2E2-6D71-4C4E-9D93-A3CD458DE801}"/>
              </a:ext>
            </a:extLst>
          </p:cNvPr>
          <p:cNvCxnSpPr>
            <a:cxnSpLocks/>
          </p:cNvCxnSpPr>
          <p:nvPr userDrawn="1"/>
        </p:nvCxnSpPr>
        <p:spPr>
          <a:xfrm>
            <a:off x="3295650" y="0"/>
            <a:ext cx="4402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30B008F-6D81-40AB-B64E-2A27A67C20A9}"/>
              </a:ext>
            </a:extLst>
          </p:cNvPr>
          <p:cNvSpPr/>
          <p:nvPr userDrawn="1"/>
        </p:nvSpPr>
        <p:spPr>
          <a:xfrm rot="16200000">
            <a:off x="6645373" y="-3833159"/>
            <a:ext cx="1718600" cy="939113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18F1B98-B656-4C72-9D5D-1DB0FDE8B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0" b="84046"/>
          <a:stretch/>
        </p:blipFill>
        <p:spPr>
          <a:xfrm>
            <a:off x="10091350" y="2255"/>
            <a:ext cx="2100649" cy="109337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D05D4A6-F5B4-4451-A3B3-AC34F7912D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66" y="369850"/>
            <a:ext cx="1855988" cy="5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35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Set B Version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048" y="1636927"/>
            <a:ext cx="5138057" cy="1376963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048" y="3429000"/>
            <a:ext cx="5138057" cy="954902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C3A2E2-6D71-4C4E-9D93-A3CD458DE801}"/>
              </a:ext>
            </a:extLst>
          </p:cNvPr>
          <p:cNvCxnSpPr>
            <a:cxnSpLocks/>
          </p:cNvCxnSpPr>
          <p:nvPr userDrawn="1"/>
        </p:nvCxnSpPr>
        <p:spPr>
          <a:xfrm>
            <a:off x="3295650" y="0"/>
            <a:ext cx="4402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3DE4707-C915-4279-B50F-46C2C98C6A88}"/>
              </a:ext>
            </a:extLst>
          </p:cNvPr>
          <p:cNvSpPr/>
          <p:nvPr userDrawn="1"/>
        </p:nvSpPr>
        <p:spPr>
          <a:xfrm rot="16200000">
            <a:off x="6645373" y="-3833159"/>
            <a:ext cx="1718600" cy="939113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7607B2C-A39F-4217-A0BB-B203FD6C5B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0" b="84046"/>
          <a:stretch/>
        </p:blipFill>
        <p:spPr>
          <a:xfrm>
            <a:off x="10091350" y="2255"/>
            <a:ext cx="2100649" cy="109337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72E5DD0-AB07-48A2-AC49-951DD2885A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66" y="369850"/>
            <a:ext cx="1855988" cy="5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64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Set B Version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048" y="1636927"/>
            <a:ext cx="5138057" cy="1376963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048" y="3429000"/>
            <a:ext cx="5138057" cy="954902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C3A2E2-6D71-4C4E-9D93-A3CD458DE801}"/>
              </a:ext>
            </a:extLst>
          </p:cNvPr>
          <p:cNvCxnSpPr>
            <a:cxnSpLocks/>
          </p:cNvCxnSpPr>
          <p:nvPr userDrawn="1"/>
        </p:nvCxnSpPr>
        <p:spPr>
          <a:xfrm>
            <a:off x="3295650" y="0"/>
            <a:ext cx="4402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5A165A00-E160-4B2D-95F5-B93E0A4630DF}"/>
              </a:ext>
            </a:extLst>
          </p:cNvPr>
          <p:cNvSpPr/>
          <p:nvPr userDrawn="1"/>
        </p:nvSpPr>
        <p:spPr>
          <a:xfrm rot="16200000">
            <a:off x="6645373" y="-3833159"/>
            <a:ext cx="1718600" cy="939113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BF68218-1316-4EE3-91C7-9FA3E0396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0" b="84046"/>
          <a:stretch/>
        </p:blipFill>
        <p:spPr>
          <a:xfrm>
            <a:off x="10091350" y="2255"/>
            <a:ext cx="2100649" cy="1093378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F64B2885-C9AF-4F23-BBCA-4B153700AB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66" y="369850"/>
            <a:ext cx="1855988" cy="5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68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176963"/>
            <a:ext cx="2743200" cy="365125"/>
          </a:xfrm>
        </p:spPr>
        <p:txBody>
          <a:bodyPr/>
          <a:lstStyle/>
          <a:p>
            <a:fld id="{ACCE1ACB-1639-4EB2-96A4-C7F3AE34113C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17696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76963"/>
            <a:ext cx="2743200" cy="365125"/>
          </a:xfrm>
        </p:spPr>
        <p:txBody>
          <a:bodyPr/>
          <a:lstStyle/>
          <a:p>
            <a:fld id="{603EC9EE-D65A-4462-8589-E232B55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44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1EE033-39D8-4CB4-AEBA-A08E71D71801}"/>
              </a:ext>
            </a:extLst>
          </p:cNvPr>
          <p:cNvSpPr/>
          <p:nvPr userDrawn="1"/>
        </p:nvSpPr>
        <p:spPr>
          <a:xfrm>
            <a:off x="10165492" y="148281"/>
            <a:ext cx="1861751" cy="906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1B5F0AB-A265-4E7B-9ECF-70AF9B365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0" b="84046"/>
          <a:stretch/>
        </p:blipFill>
        <p:spPr>
          <a:xfrm>
            <a:off x="10091350" y="2255"/>
            <a:ext cx="2100649" cy="1093378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48848FA-0801-4EC4-88CF-F108B9DC17DC}"/>
              </a:ext>
            </a:extLst>
          </p:cNvPr>
          <p:cNvSpPr/>
          <p:nvPr userDrawn="1"/>
        </p:nvSpPr>
        <p:spPr>
          <a:xfrm rot="16200000">
            <a:off x="6645373" y="-3833159"/>
            <a:ext cx="1718600" cy="939113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A6CD2AF-F558-4E41-AB86-A877A92350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0" b="84046"/>
          <a:stretch/>
        </p:blipFill>
        <p:spPr>
          <a:xfrm>
            <a:off x="10091350" y="2255"/>
            <a:ext cx="2100649" cy="109337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3687E92-5801-43A2-A0EC-90084F735E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66" y="369850"/>
            <a:ext cx="1855988" cy="5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22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6286"/>
            <a:ext cx="5181600" cy="4870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6286"/>
            <a:ext cx="5181600" cy="4870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185062"/>
            <a:ext cx="2743200" cy="365125"/>
          </a:xfrm>
        </p:spPr>
        <p:txBody>
          <a:bodyPr/>
          <a:lstStyle/>
          <a:p>
            <a:fld id="{ACCE1ACB-1639-4EB2-96A4-C7F3AE34113C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1850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185062"/>
            <a:ext cx="2743200" cy="365125"/>
          </a:xfrm>
        </p:spPr>
        <p:txBody>
          <a:bodyPr/>
          <a:lstStyle/>
          <a:p>
            <a:fld id="{603EC9EE-D65A-4462-8589-E232B55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214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6286"/>
            <a:ext cx="3193857" cy="4870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79770" y="1314385"/>
            <a:ext cx="3389994" cy="4870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185062"/>
            <a:ext cx="2743200" cy="365125"/>
          </a:xfrm>
        </p:spPr>
        <p:txBody>
          <a:bodyPr/>
          <a:lstStyle/>
          <a:p>
            <a:fld id="{ACCE1ACB-1639-4EB2-96A4-C7F3AE34113C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1850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185062"/>
            <a:ext cx="2743200" cy="365125"/>
          </a:xfrm>
        </p:spPr>
        <p:txBody>
          <a:bodyPr/>
          <a:lstStyle/>
          <a:p>
            <a:fld id="{603EC9EE-D65A-4462-8589-E232B55967A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7917477" y="1314385"/>
            <a:ext cx="3487971" cy="4870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5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17241"/>
            <a:ext cx="10515600" cy="615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7255"/>
            <a:ext cx="10515600" cy="492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E1ACB-1639-4EB2-96A4-C7F3AE34113C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176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CCFC6-E01F-449E-8786-0EC97C6F0CBB}"/>
              </a:ext>
            </a:extLst>
          </p:cNvPr>
          <p:cNvSpPr/>
          <p:nvPr userDrawn="1"/>
        </p:nvSpPr>
        <p:spPr>
          <a:xfrm>
            <a:off x="10165492" y="148281"/>
            <a:ext cx="1771135" cy="947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EC9EE-D65A-4462-8589-E232B55967A2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8EFAD9F-C271-4F7E-8DEF-E51F99B7D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0" b="84046"/>
          <a:stretch/>
        </p:blipFill>
        <p:spPr>
          <a:xfrm>
            <a:off x="10091350" y="2255"/>
            <a:ext cx="2100649" cy="1093378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592EDDC-FA9B-4219-A642-CAFCB4D9ED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66" y="369850"/>
            <a:ext cx="1855988" cy="5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4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72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6612-71FB-4202-B4E2-5DF48CF8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047" y="2052037"/>
            <a:ext cx="5656497" cy="1376963"/>
          </a:xfrm>
        </p:spPr>
        <p:txBody>
          <a:bodyPr anchor="ctr">
            <a:noAutofit/>
          </a:bodyPr>
          <a:lstStyle/>
          <a:p>
            <a:r>
              <a:rPr lang="en-US" sz="2000" dirty="0"/>
              <a:t>FYP Final Presentation and Demo</a:t>
            </a:r>
            <a:br>
              <a:rPr lang="en-US" sz="2000" dirty="0"/>
            </a:br>
            <a:r>
              <a:rPr lang="en-US" sz="2000" dirty="0"/>
              <a:t>Communication Protocols in a Digital Twin</a:t>
            </a:r>
            <a:endParaRPr lang="en-GB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A45D0-927E-43AB-9DD1-D0E59917C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47" y="3045421"/>
            <a:ext cx="5138057" cy="9549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Ruazol Armel Paolo Dela Torre</a:t>
            </a:r>
          </a:p>
          <a:p>
            <a:r>
              <a:rPr lang="en-US" dirty="0"/>
              <a:t>1901396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August 2022</a:t>
            </a:r>
          </a:p>
        </p:txBody>
      </p:sp>
    </p:spTree>
    <p:extLst>
      <p:ext uri="{BB962C8B-B14F-4D97-AF65-F5344CB8AC3E}">
        <p14:creationId xmlns:p14="http://schemas.microsoft.com/office/powerpoint/2010/main" val="345320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F7CA-5209-8FFE-1071-8CE392D6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Digital Twin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BD42-00C6-9D12-2CD4-492E23582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255"/>
            <a:ext cx="10515600" cy="873093"/>
          </a:xfrm>
        </p:spPr>
        <p:txBody>
          <a:bodyPr/>
          <a:lstStyle/>
          <a:p>
            <a:r>
              <a:rPr lang="en-SG" dirty="0"/>
              <a:t>Distribution Power System</a:t>
            </a:r>
          </a:p>
          <a:p>
            <a:r>
              <a:rPr lang="en-SG" dirty="0"/>
              <a:t>Raspberry Pi devices act as IEDs and SCADA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BC4A48-4E4F-C86E-EB44-8E302F2F0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1" b="6072"/>
          <a:stretch/>
        </p:blipFill>
        <p:spPr bwMode="auto">
          <a:xfrm>
            <a:off x="876000" y="2120348"/>
            <a:ext cx="10440000" cy="390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4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6D8D-0253-43F8-B750-A6484545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Overview</a:t>
            </a:r>
            <a:endParaRPr lang="en-S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7F26A5-613B-CC0E-1252-8909F548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72" y="1464366"/>
            <a:ext cx="9000000" cy="437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99523E7A-4075-F999-9715-39DC74851AC1}"/>
              </a:ext>
            </a:extLst>
          </p:cNvPr>
          <p:cNvSpPr/>
          <p:nvPr/>
        </p:nvSpPr>
        <p:spPr>
          <a:xfrm>
            <a:off x="1290922" y="3667540"/>
            <a:ext cx="45719" cy="1371600"/>
          </a:xfrm>
          <a:prstGeom prst="downArrow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E69D3DC-714D-AA4C-4E71-C8F7D2ADE265}"/>
              </a:ext>
            </a:extLst>
          </p:cNvPr>
          <p:cNvSpPr/>
          <p:nvPr/>
        </p:nvSpPr>
        <p:spPr>
          <a:xfrm flipV="1">
            <a:off x="10089702" y="2558534"/>
            <a:ext cx="45719" cy="1371600"/>
          </a:xfrm>
          <a:prstGeom prst="downArrow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9F0D2-8AAC-6183-5E1A-F36F47319A8D}"/>
              </a:ext>
            </a:extLst>
          </p:cNvPr>
          <p:cNvSpPr txBox="1"/>
          <p:nvPr/>
        </p:nvSpPr>
        <p:spPr>
          <a:xfrm>
            <a:off x="56579" y="3244334"/>
            <a:ext cx="256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 IEDs </a:t>
            </a:r>
            <a:r>
              <a:rPr lang="en-SG" dirty="0">
                <a:sym typeface="Wingdings" panose="05000000000000000000" pitchFamily="2" charset="2"/>
              </a:rPr>
              <a:t> </a:t>
            </a:r>
            <a:r>
              <a:rPr lang="en-SG" dirty="0"/>
              <a:t>Feeder IEDs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3B518-F9F9-4F23-F9CA-50642C846C9E}"/>
              </a:ext>
            </a:extLst>
          </p:cNvPr>
          <p:cNvSpPr txBox="1"/>
          <p:nvPr/>
        </p:nvSpPr>
        <p:spPr>
          <a:xfrm>
            <a:off x="10135421" y="3059668"/>
            <a:ext cx="184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All IEDs </a:t>
            </a:r>
            <a:r>
              <a:rPr lang="en-SG" dirty="0">
                <a:sym typeface="Wingdings" panose="05000000000000000000" pitchFamily="2" charset="2"/>
              </a:rPr>
              <a:t> SCADA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0995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7FD8-84B5-499B-2992-21252897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73EE-6C13-F740-0548-69548D0F0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255"/>
            <a:ext cx="10515600" cy="1317041"/>
          </a:xfrm>
        </p:spPr>
        <p:txBody>
          <a:bodyPr/>
          <a:lstStyle/>
          <a:p>
            <a:r>
              <a:rPr lang="en-SG" dirty="0"/>
              <a:t>DBeaver software</a:t>
            </a:r>
          </a:p>
          <a:p>
            <a:r>
              <a:rPr lang="en-SG" dirty="0"/>
              <a:t>Database of hardcoded values</a:t>
            </a:r>
          </a:p>
          <a:p>
            <a:r>
              <a:rPr lang="en-SG" dirty="0"/>
              <a:t>Values retrieved through Matlab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A1DA2-8E5C-5C1E-61C1-053C13AA6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8" t="15104" r="14402" b="38673"/>
          <a:stretch/>
        </p:blipFill>
        <p:spPr>
          <a:xfrm>
            <a:off x="1076019" y="2564296"/>
            <a:ext cx="10039962" cy="38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6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6D8D-0253-43F8-B750-A6484545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Modbus in Digital Twin – IED to SCADA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CFEC5-01CF-4005-95A4-A6F1D134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255"/>
            <a:ext cx="10515600" cy="853215"/>
          </a:xfrm>
        </p:spPr>
        <p:txBody>
          <a:bodyPr/>
          <a:lstStyle/>
          <a:p>
            <a:r>
              <a:rPr lang="en-SG" dirty="0"/>
              <a:t>All IEDs sends operating parameters to SCADA</a:t>
            </a:r>
          </a:p>
          <a:p>
            <a:r>
              <a:rPr lang="en-SG" dirty="0"/>
              <a:t>E.g., voltage, current, frequency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D986D5-95CD-6136-7A52-E2BD0D22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03" y="2414663"/>
            <a:ext cx="644059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9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6CAE-9543-F0C5-F6F2-562C9AA3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IED to SCADA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0912-F944-C00A-3830-7047C5B3F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256"/>
            <a:ext cx="10515600" cy="1244154"/>
          </a:xfrm>
        </p:spPr>
        <p:txBody>
          <a:bodyPr>
            <a:normAutofit/>
          </a:bodyPr>
          <a:lstStyle/>
          <a:p>
            <a:r>
              <a:rPr lang="en-SG" dirty="0"/>
              <a:t>Node-RED Modbus write node</a:t>
            </a:r>
          </a:p>
          <a:p>
            <a:r>
              <a:rPr lang="en-SG" dirty="0"/>
              <a:t>Sends an array to a Modbus address</a:t>
            </a:r>
          </a:p>
          <a:p>
            <a:r>
              <a:rPr lang="en-SG" dirty="0"/>
              <a:t>SCADA reads the data within that Modbus address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9953AF22-0ADB-93FF-92BD-DA6E994CBF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1" t="31902" r="16678" b="44867"/>
          <a:stretch/>
        </p:blipFill>
        <p:spPr bwMode="auto">
          <a:xfrm>
            <a:off x="851594" y="2805604"/>
            <a:ext cx="10502206" cy="18613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399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6101-C2A1-DAB1-99B1-61E2C545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IED to SCADA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F0FE9C-51C8-4444-575F-EE6881AC6040}"/>
              </a:ext>
            </a:extLst>
          </p:cNvPr>
          <p:cNvGrpSpPr/>
          <p:nvPr/>
        </p:nvGrpSpPr>
        <p:grpSpPr>
          <a:xfrm>
            <a:off x="525478" y="2491410"/>
            <a:ext cx="11141044" cy="3160644"/>
            <a:chOff x="0" y="1449000"/>
            <a:chExt cx="12328556" cy="3960000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AD5A384-F631-7BC1-67E6-9A4B9C33E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90" t="10977" r="36243" b="21919"/>
            <a:stretch/>
          </p:blipFill>
          <p:spPr bwMode="auto">
            <a:xfrm>
              <a:off x="5240252" y="1449000"/>
              <a:ext cx="7088304" cy="396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 descr="Graphical user interface, application, table, Excel&#10;&#10;Description automatically generated">
              <a:extLst>
                <a:ext uri="{FF2B5EF4-FFF2-40B4-BE49-F238E27FC236}">
                  <a16:creationId xmlns:a16="http://schemas.microsoft.com/office/drawing/2014/main" id="{92F3C5EF-2948-4DCC-8498-91A842F07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" t="24729" r="57184" b="18057"/>
            <a:stretch/>
          </p:blipFill>
          <p:spPr bwMode="auto">
            <a:xfrm>
              <a:off x="0" y="1449000"/>
              <a:ext cx="5240252" cy="396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78CFCD-7B50-5921-5BCB-50E1400BE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256"/>
            <a:ext cx="10515600" cy="1244154"/>
          </a:xfrm>
        </p:spPr>
        <p:txBody>
          <a:bodyPr>
            <a:normAutofit/>
          </a:bodyPr>
          <a:lstStyle/>
          <a:p>
            <a:r>
              <a:rPr lang="en-SG" dirty="0"/>
              <a:t>SCADA reads the data within that Modbus address</a:t>
            </a:r>
          </a:p>
          <a:p>
            <a:r>
              <a:rPr lang="en-SG" dirty="0"/>
              <a:t>Each value is then displayed onto a dashboard</a:t>
            </a:r>
          </a:p>
        </p:txBody>
      </p:sp>
    </p:spTree>
    <p:extLst>
      <p:ext uri="{BB962C8B-B14F-4D97-AF65-F5344CB8AC3E}">
        <p14:creationId xmlns:p14="http://schemas.microsoft.com/office/powerpoint/2010/main" val="294327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0413-6467-4A63-91DA-78FD8C00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182B-15D8-40F3-AB38-71AB2E5A4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Implement other communication protocols, e.g. IEC 104</a:t>
            </a:r>
          </a:p>
          <a:p>
            <a:r>
              <a:rPr lang="en-SG" dirty="0"/>
              <a:t>Testing cybersecurity vulnerabilities, e.g. Wireshark, Ettercap</a:t>
            </a:r>
          </a:p>
        </p:txBody>
      </p:sp>
    </p:spTree>
    <p:extLst>
      <p:ext uri="{BB962C8B-B14F-4D97-AF65-F5344CB8AC3E}">
        <p14:creationId xmlns:p14="http://schemas.microsoft.com/office/powerpoint/2010/main" val="441648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0413-6467-4A63-91DA-78FD8C00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182B-15D8-40F3-AB38-71AB2E5A4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Modbus communication in digital twin is reliable and accurate</a:t>
            </a:r>
          </a:p>
          <a:p>
            <a:r>
              <a:rPr lang="en-SG" dirty="0"/>
              <a:t>Easy integration of different software</a:t>
            </a:r>
          </a:p>
          <a:p>
            <a:r>
              <a:rPr lang="en-SG" dirty="0"/>
              <a:t>Fast and accurate data transmission rate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3900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DADA-C32F-4846-B2CF-6F6A9FBD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B5E05-5FAF-4EB8-9153-043ECDEED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Digital Twin</a:t>
            </a:r>
          </a:p>
          <a:p>
            <a:r>
              <a:rPr lang="en-US" dirty="0"/>
              <a:t>Modbus</a:t>
            </a:r>
          </a:p>
          <a:p>
            <a:r>
              <a:rPr lang="en-US" dirty="0"/>
              <a:t>IEC 104</a:t>
            </a:r>
          </a:p>
          <a:p>
            <a:r>
              <a:rPr lang="en-US" dirty="0"/>
              <a:t>Digital Twin Overview</a:t>
            </a:r>
          </a:p>
          <a:p>
            <a:r>
              <a:rPr lang="en-US" dirty="0"/>
              <a:t>Modbus in the Digital Twin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Conclusion</a:t>
            </a:r>
          </a:p>
          <a:p>
            <a:endParaRPr lang="en-US" dirty="0">
              <a:latin typeface="+mn-lt"/>
            </a:endParaRPr>
          </a:p>
          <a:p>
            <a:endParaRPr lang="en-S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900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hybrid digital twin</a:t>
            </a:r>
          </a:p>
          <a:p>
            <a:r>
              <a:rPr lang="en-US" dirty="0"/>
              <a:t>Implement communication protocols</a:t>
            </a:r>
          </a:p>
          <a:p>
            <a:r>
              <a:rPr lang="en-US" dirty="0"/>
              <a:t>Prove its reliability and accuracy</a:t>
            </a:r>
          </a:p>
          <a:p>
            <a:r>
              <a:rPr lang="en-US" dirty="0"/>
              <a:t>Explore the application of the digital twin</a:t>
            </a:r>
          </a:p>
        </p:txBody>
      </p:sp>
    </p:spTree>
    <p:extLst>
      <p:ext uri="{BB962C8B-B14F-4D97-AF65-F5344CB8AC3E}">
        <p14:creationId xmlns:p14="http://schemas.microsoft.com/office/powerpoint/2010/main" val="232286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a physical system </a:t>
            </a:r>
          </a:p>
          <a:p>
            <a:r>
              <a:rPr lang="en-US" dirty="0"/>
              <a:t>Provide performance metrics and cybersecurity analysis</a:t>
            </a:r>
          </a:p>
          <a:p>
            <a:r>
              <a:rPr lang="en-US" dirty="0"/>
              <a:t>Safely experiment and develop solutions</a:t>
            </a:r>
          </a:p>
          <a:p>
            <a:r>
              <a:rPr lang="en-US" dirty="0"/>
              <a:t>Digital twin done in Node-RED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D44BFD30-7AC1-4CFD-DF40-E116D1792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24419" r="19511" b="16550"/>
          <a:stretch/>
        </p:blipFill>
        <p:spPr>
          <a:xfrm>
            <a:off x="2368825" y="2932371"/>
            <a:ext cx="7454350" cy="324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6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D2AF-C16F-497C-9479-4AF7A3CA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Modbus Protocol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1804-F849-4ABF-9C99-7C6B7BF9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255"/>
            <a:ext cx="10515600" cy="860219"/>
          </a:xfrm>
        </p:spPr>
        <p:txBody>
          <a:bodyPr/>
          <a:lstStyle/>
          <a:p>
            <a:r>
              <a:rPr lang="en-SG" dirty="0"/>
              <a:t>Allows communication between devices within a network</a:t>
            </a:r>
          </a:p>
          <a:p>
            <a:r>
              <a:rPr lang="en-SG" dirty="0"/>
              <a:t>Master and slave devices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6D4F57-63BC-628C-35C8-BACDA27EF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00" y="2421667"/>
            <a:ext cx="8280000" cy="3442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04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D2AF-C16F-497C-9479-4AF7A3CA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Modbus Protocol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1804-F849-4ABF-9C99-7C6B7BF9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255"/>
            <a:ext cx="10515600" cy="1250780"/>
          </a:xfrm>
        </p:spPr>
        <p:txBody>
          <a:bodyPr/>
          <a:lstStyle/>
          <a:p>
            <a:r>
              <a:rPr lang="en-SG" dirty="0"/>
              <a:t>Slave or server stores data on four separate tables</a:t>
            </a:r>
          </a:p>
          <a:p>
            <a:r>
              <a:rPr lang="en-SG" dirty="0"/>
              <a:t>Coils and registers</a:t>
            </a:r>
          </a:p>
          <a:p>
            <a:r>
              <a:rPr lang="en-SG" dirty="0"/>
              <a:t>Coil or registers are referred to as location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10AA2-F390-0376-AC75-891DC631B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22" y="2812228"/>
            <a:ext cx="6480956" cy="3201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2D7610-E903-B05E-BC24-2FA2A256147B}"/>
              </a:ext>
            </a:extLst>
          </p:cNvPr>
          <p:cNvSpPr txBox="1"/>
          <p:nvPr/>
        </p:nvSpPr>
        <p:spPr>
          <a:xfrm>
            <a:off x="2855522" y="5913237"/>
            <a:ext cx="6480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What is Modbus and how does it work?: Schneider Electric USA. www.se.com. (2013, September 3). Retrieved August 3, 2022, from https://www.se.com/us/en/faqs/FA168406/ 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51104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DE89-A008-486B-9F80-EDD05BDB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IEC 104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01E9A-172A-47D0-8F24-621A49E1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255"/>
            <a:ext cx="10515600" cy="1661597"/>
          </a:xfrm>
        </p:spPr>
        <p:txBody>
          <a:bodyPr/>
          <a:lstStyle/>
          <a:p>
            <a:r>
              <a:rPr lang="en-SG" dirty="0"/>
              <a:t>Allows exchange of basic messages between devices within a network</a:t>
            </a:r>
          </a:p>
          <a:p>
            <a:r>
              <a:rPr lang="en-SG" dirty="0"/>
              <a:t>Client-server approach</a:t>
            </a:r>
          </a:p>
          <a:p>
            <a:r>
              <a:rPr lang="en-US" dirty="0"/>
              <a:t>Supervisory data and acquisition requests </a:t>
            </a:r>
            <a:endParaRPr lang="en-SG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48E2D97-39EB-C975-0DB8-EB88F271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3"/>
          <a:stretch/>
        </p:blipFill>
        <p:spPr>
          <a:xfrm>
            <a:off x="2448522" y="2908852"/>
            <a:ext cx="7200000" cy="34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4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B5F3-3BC1-1F4D-8C60-77B02E22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IEC 104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52FD-FDD4-DCD9-3AD4-80B8F74CE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255"/>
            <a:ext cx="10515600" cy="1197771"/>
          </a:xfrm>
        </p:spPr>
        <p:txBody>
          <a:bodyPr/>
          <a:lstStyle/>
          <a:p>
            <a:r>
              <a:rPr lang="en-SG" dirty="0"/>
              <a:t>Testing done through C programming files</a:t>
            </a:r>
          </a:p>
          <a:p>
            <a:r>
              <a:rPr lang="en-SG" dirty="0"/>
              <a:t>2 Raspberry Pi devices: Server and client</a:t>
            </a:r>
          </a:p>
          <a:p>
            <a:r>
              <a:rPr lang="en-SG" dirty="0"/>
              <a:t>Server acknowledges client and sends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0804B1-54FF-1479-DF3F-C0DFC7F60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5" t="55111" r="50758" b="32501"/>
          <a:stretch/>
        </p:blipFill>
        <p:spPr bwMode="auto">
          <a:xfrm>
            <a:off x="1958033" y="2445026"/>
            <a:ext cx="8275934" cy="1415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E9AFCC-E762-7571-4997-038229590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82" t="48584" r="70112" b="25974"/>
          <a:stretch/>
        </p:blipFill>
        <p:spPr bwMode="auto">
          <a:xfrm>
            <a:off x="4229391" y="3935896"/>
            <a:ext cx="3733218" cy="2473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372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382A-FD0F-E0C1-2B63-E55A575F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Digital Twin Overview</a:t>
            </a:r>
          </a:p>
        </p:txBody>
      </p:sp>
    </p:spTree>
    <p:extLst>
      <p:ext uri="{BB962C8B-B14F-4D97-AF65-F5344CB8AC3E}">
        <p14:creationId xmlns:p14="http://schemas.microsoft.com/office/powerpoint/2010/main" val="4158328245"/>
      </p:ext>
    </p:extLst>
  </p:cSld>
  <p:clrMapOvr>
    <a:masterClrMapping/>
  </p:clrMapOvr>
</p:sld>
</file>

<file path=ppt/theme/theme1.xml><?xml version="1.0" encoding="utf-8"?>
<a:theme xmlns:a="http://schemas.openxmlformats.org/drawingml/2006/main" name="SIT PowerPoint 2021 Design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66"/>
      </a:accent1>
      <a:accent2>
        <a:srgbClr val="04509C"/>
      </a:accent2>
      <a:accent3>
        <a:srgbClr val="669900"/>
      </a:accent3>
      <a:accent4>
        <a:srgbClr val="FF6600"/>
      </a:accent4>
      <a:accent5>
        <a:srgbClr val="CC0000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T PowerPoint 2021 Template" id="{7ED8A9B9-7CA4-42B3-8088-F180B202D817}" vid="{9CEE1484-4E3A-4C6E-8136-DAB8ED723E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ImageCreateDate xmlns="http://schemas.microsoft.com/sharepoint/v3" xsi:nil="true"/>
    <Description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icture" ma:contentTypeID="0x0101020020830F149C3F334D815FD17C2C3402B1" ma:contentTypeVersion="7" ma:contentTypeDescription="Upload an image or a photograph." ma:contentTypeScope="" ma:versionID="95c5d78cafd7898758d4b1f9591c361d">
  <xsd:schema xmlns:xsd="http://www.w3.org/2001/XMLSchema" xmlns:xs="http://www.w3.org/2001/XMLSchema" xmlns:p="http://schemas.microsoft.com/office/2006/metadata/properties" xmlns:ns1="http://schemas.microsoft.com/sharepoint/v3" xmlns:ns2="1835bc30-adaf-469f-a6b0-c4c9d691a3e8" targetNamespace="http://schemas.microsoft.com/office/2006/metadata/properties" ma:root="true" ma:fieldsID="b755e181a042173811fad12ed491f173" ns1:_="" ns2:_="">
    <xsd:import namespace="http://schemas.microsoft.com/sharepoint/v3"/>
    <xsd:import namespace="1835bc30-adaf-469f-a6b0-c4c9d691a3e8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Picture Width" ma:internalName="ImageWidth" ma:readOnly="true">
      <xsd:simpleType>
        <xsd:restriction base="dms:Unknown"/>
      </xsd:simpleType>
    </xsd:element>
    <xsd:element name="ImageHeight" ma:index="12" nillable="true" ma:displayName="Picture Height" ma:internalName="ImageHeight" ma:readOnly="true">
      <xsd:simpleType>
        <xsd:restriction base="dms:Unknown"/>
      </xsd:simpleType>
    </xsd:element>
    <xsd:element name="ImageCreateDate" ma:index="13" nillable="true" ma:displayName="Date Picture Taken" ma:format="DateTime" ma:hidden="true" ma:internalName="ImageCreateDate">
      <xsd:simpleType>
        <xsd:restriction base="dms:DateTime"/>
      </xsd:simpleType>
    </xsd:element>
    <xsd:element name="Description" ma:index="14" nillable="true" ma:displayName="Description" ma:description="Used as alternative text for the picture.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Preview Exists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Preview Image URL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35bc30-adaf-469f-a6b0-c4c9d691a3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8" nillable="true" ma:displayName="Tags" ma:internalName="MediaServiceAutoTags" ma:readOnly="true">
      <xsd:simpleType>
        <xsd:restriction base="dms:Text"/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3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 ma:index="20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EF3010-D481-4371-8845-3361CCBB66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5917F92-F352-4B11-884D-AA5BDADB4F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BD82CA-5606-4C7E-A230-476C9E819B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835bc30-adaf-469f-a6b0-c4c9d691a3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3831</TotalTime>
  <Words>1003</Words>
  <Application>Microsoft Office PowerPoint</Application>
  <PresentationFormat>Widescreen</PresentationFormat>
  <Paragraphs>113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SIT PowerPoint 2021 Design Theme</vt:lpstr>
      <vt:lpstr>FYP Final Presentation and Demo Communication Protocols in a Digital Twin</vt:lpstr>
      <vt:lpstr>Table of Contents</vt:lpstr>
      <vt:lpstr>Project Objectives</vt:lpstr>
      <vt:lpstr>Digital Twin</vt:lpstr>
      <vt:lpstr>Modbus Protocol</vt:lpstr>
      <vt:lpstr>Modbus Protocol</vt:lpstr>
      <vt:lpstr>IEC 104</vt:lpstr>
      <vt:lpstr>IEC 104</vt:lpstr>
      <vt:lpstr>Digital Twin Overview</vt:lpstr>
      <vt:lpstr>Digital Twin Overview</vt:lpstr>
      <vt:lpstr>Digital Twin Overview</vt:lpstr>
      <vt:lpstr>Database</vt:lpstr>
      <vt:lpstr>Modbus in Digital Twin – IED to SCADA</vt:lpstr>
      <vt:lpstr>IED to SCADA</vt:lpstr>
      <vt:lpstr>IED to SCADA</vt:lpstr>
      <vt:lpstr>Future Work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SIT-NU PowerPoint 2021 Template</dc:title>
  <dc:creator>Edmund Chan Guanghui</dc:creator>
  <cp:lastModifiedBy>RUAZOL ARMEL PAOLO DELA TORRE</cp:lastModifiedBy>
  <cp:revision>62</cp:revision>
  <dcterms:created xsi:type="dcterms:W3CDTF">2021-05-30T05:25:48Z</dcterms:created>
  <dcterms:modified xsi:type="dcterms:W3CDTF">2022-08-05T06:29:05Z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f8e180-8f22-4ead-b44a-2d560df875da_Enabled">
    <vt:lpwstr>true</vt:lpwstr>
  </property>
  <property fmtid="{D5CDD505-2E9C-101B-9397-08002B2CF9AE}" pid="3" name="MSIP_Label_3ef8e180-8f22-4ead-b44a-2d560df875da_SetDate">
    <vt:lpwstr>2021-05-30T03:29:45Z</vt:lpwstr>
  </property>
  <property fmtid="{D5CDD505-2E9C-101B-9397-08002B2CF9AE}" pid="4" name="MSIP_Label_3ef8e180-8f22-4ead-b44a-2d560df875da_Method">
    <vt:lpwstr>Privileged</vt:lpwstr>
  </property>
  <property fmtid="{D5CDD505-2E9C-101B-9397-08002B2CF9AE}" pid="5" name="MSIP_Label_3ef8e180-8f22-4ead-b44a-2d560df875da_Name">
    <vt:lpwstr>Public</vt:lpwstr>
  </property>
  <property fmtid="{D5CDD505-2E9C-101B-9397-08002B2CF9AE}" pid="6" name="MSIP_Label_3ef8e180-8f22-4ead-b44a-2d560df875da_SiteId">
    <vt:lpwstr>64991f7f-44d6-4d8c-9cd4-7862e8cb94c6</vt:lpwstr>
  </property>
  <property fmtid="{D5CDD505-2E9C-101B-9397-08002B2CF9AE}" pid="7" name="MSIP_Label_3ef8e180-8f22-4ead-b44a-2d560df875da_ActionId">
    <vt:lpwstr>478719fd-0d2a-4df4-ba22-1e199b9bc055</vt:lpwstr>
  </property>
  <property fmtid="{D5CDD505-2E9C-101B-9397-08002B2CF9AE}" pid="8" name="MSIP_Label_3ef8e180-8f22-4ead-b44a-2d560df875da_ContentBits">
    <vt:lpwstr>0</vt:lpwstr>
  </property>
  <property fmtid="{D5CDD505-2E9C-101B-9397-08002B2CF9AE}" pid="9" name="ContentTypeId">
    <vt:lpwstr>0x0101020020830F149C3F334D815FD17C2C3402B1</vt:lpwstr>
  </property>
</Properties>
</file>